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lice" charset="1" panose="00000500000000000000"/>
      <p:regular r:id="rId16"/>
    </p:embeddedFont>
    <p:embeddedFont>
      <p:font typeface="Lora" charset="1" panose="000005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3183731"/>
            <a:ext cx="9445526" cy="1771947"/>
            <a:chOff x="0" y="0"/>
            <a:chExt cx="12594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594035" cy="23911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Rain Prediction Using Machine Learning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5380881"/>
            <a:ext cx="9445526" cy="907256"/>
            <a:chOff x="0" y="0"/>
            <a:chExt cx="12594035" cy="120967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035" cy="1209675"/>
            </a:xfrm>
            <a:custGeom>
              <a:avLst/>
              <a:gdLst/>
              <a:ahLst/>
              <a:cxnLst/>
              <a:rect r="r" b="b" t="t" l="l"/>
              <a:pathLst>
                <a:path h="1209675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85725"/>
              <a:ext cx="12594035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This project predicts rainfall using historical weather data of Delhi with machine learning.</a:t>
              </a:r>
            </a:p>
            <a:p>
              <a:pPr algn="l">
                <a:lnSpc>
                  <a:spcPts val="3562"/>
                </a:lnSpc>
              </a:pPr>
            </a:p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                     Indian Institute of Information Technology, LUCKNOW</a:t>
              </a:r>
            </a:p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Presented by:</a:t>
              </a:r>
            </a:p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ANJALI(MSA24016)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845475" y="6623447"/>
            <a:ext cx="463154" cy="463154"/>
            <a:chOff x="0" y="0"/>
            <a:chExt cx="617538" cy="61753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17601" cy="617601"/>
            </a:xfrm>
            <a:custGeom>
              <a:avLst/>
              <a:gdLst/>
              <a:ahLst/>
              <a:cxnLst/>
              <a:rect r="r" b="b" t="t" l="l"/>
              <a:pathLst>
                <a:path h="617601" w="617601">
                  <a:moveTo>
                    <a:pt x="0" y="308737"/>
                  </a:moveTo>
                  <a:cubicBezTo>
                    <a:pt x="0" y="138303"/>
                    <a:pt x="138303" y="0"/>
                    <a:pt x="308737" y="0"/>
                  </a:cubicBezTo>
                  <a:cubicBezTo>
                    <a:pt x="310642" y="0"/>
                    <a:pt x="312547" y="889"/>
                    <a:pt x="313690" y="2413"/>
                  </a:cubicBezTo>
                  <a:lnTo>
                    <a:pt x="308737" y="6350"/>
                  </a:lnTo>
                  <a:lnTo>
                    <a:pt x="308737" y="0"/>
                  </a:lnTo>
                  <a:lnTo>
                    <a:pt x="308737" y="6350"/>
                  </a:lnTo>
                  <a:lnTo>
                    <a:pt x="308737" y="0"/>
                  </a:lnTo>
                  <a:cubicBezTo>
                    <a:pt x="479298" y="0"/>
                    <a:pt x="617601" y="138303"/>
                    <a:pt x="617601" y="308737"/>
                  </a:cubicBezTo>
                  <a:cubicBezTo>
                    <a:pt x="617601" y="311150"/>
                    <a:pt x="616204" y="313309"/>
                    <a:pt x="614045" y="314452"/>
                  </a:cubicBezTo>
                  <a:lnTo>
                    <a:pt x="611251" y="308737"/>
                  </a:lnTo>
                  <a:lnTo>
                    <a:pt x="617601" y="308737"/>
                  </a:lnTo>
                  <a:cubicBezTo>
                    <a:pt x="617601" y="479298"/>
                    <a:pt x="479298" y="617474"/>
                    <a:pt x="308864" y="617474"/>
                  </a:cubicBezTo>
                  <a:lnTo>
                    <a:pt x="308864" y="611124"/>
                  </a:lnTo>
                  <a:lnTo>
                    <a:pt x="308864" y="604774"/>
                  </a:lnTo>
                  <a:lnTo>
                    <a:pt x="308864" y="611124"/>
                  </a:lnTo>
                  <a:lnTo>
                    <a:pt x="308864" y="617474"/>
                  </a:lnTo>
                  <a:cubicBezTo>
                    <a:pt x="138303" y="617601"/>
                    <a:pt x="0" y="479298"/>
                    <a:pt x="0" y="308737"/>
                  </a:cubicBezTo>
                  <a:lnTo>
                    <a:pt x="6350" y="308737"/>
                  </a:lnTo>
                  <a:lnTo>
                    <a:pt x="0" y="308737"/>
                  </a:lnTo>
                  <a:moveTo>
                    <a:pt x="12700" y="308737"/>
                  </a:moveTo>
                  <a:lnTo>
                    <a:pt x="6350" y="308737"/>
                  </a:lnTo>
                  <a:lnTo>
                    <a:pt x="12700" y="308737"/>
                  </a:lnTo>
                  <a:cubicBezTo>
                    <a:pt x="12700" y="472313"/>
                    <a:pt x="145288" y="604901"/>
                    <a:pt x="308737" y="604901"/>
                  </a:cubicBezTo>
                  <a:cubicBezTo>
                    <a:pt x="312293" y="604901"/>
                    <a:pt x="315087" y="607695"/>
                    <a:pt x="315087" y="611251"/>
                  </a:cubicBezTo>
                  <a:cubicBezTo>
                    <a:pt x="315087" y="614807"/>
                    <a:pt x="312293" y="617601"/>
                    <a:pt x="308737" y="617601"/>
                  </a:cubicBezTo>
                  <a:cubicBezTo>
                    <a:pt x="305181" y="617601"/>
                    <a:pt x="302387" y="614807"/>
                    <a:pt x="302387" y="611251"/>
                  </a:cubicBezTo>
                  <a:cubicBezTo>
                    <a:pt x="302387" y="607695"/>
                    <a:pt x="305181" y="604901"/>
                    <a:pt x="308737" y="604901"/>
                  </a:cubicBezTo>
                  <a:cubicBezTo>
                    <a:pt x="472313" y="604901"/>
                    <a:pt x="604774" y="472313"/>
                    <a:pt x="604774" y="308864"/>
                  </a:cubicBezTo>
                  <a:cubicBezTo>
                    <a:pt x="604774" y="306451"/>
                    <a:pt x="606171" y="304292"/>
                    <a:pt x="608330" y="303149"/>
                  </a:cubicBezTo>
                  <a:lnTo>
                    <a:pt x="611124" y="308864"/>
                  </a:lnTo>
                  <a:lnTo>
                    <a:pt x="604774" y="308864"/>
                  </a:lnTo>
                  <a:cubicBezTo>
                    <a:pt x="604901" y="145288"/>
                    <a:pt x="472313" y="12700"/>
                    <a:pt x="308737" y="12700"/>
                  </a:cubicBezTo>
                  <a:cubicBezTo>
                    <a:pt x="306832" y="12700"/>
                    <a:pt x="304927" y="11811"/>
                    <a:pt x="303784" y="10287"/>
                  </a:cubicBezTo>
                  <a:lnTo>
                    <a:pt x="308737" y="6350"/>
                  </a:lnTo>
                  <a:lnTo>
                    <a:pt x="308737" y="12700"/>
                  </a:lnTo>
                  <a:cubicBezTo>
                    <a:pt x="145288" y="12700"/>
                    <a:pt x="12700" y="145288"/>
                    <a:pt x="12700" y="308737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sp>
        <p:nvSpPr>
          <p:cNvPr name="Freeform 6" id="6" descr="preencoded.png">
            <a:hlinkClick r:id="rId3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2586781"/>
            <a:ext cx="8382149" cy="885974"/>
            <a:chOff x="0" y="0"/>
            <a:chExt cx="11176198" cy="11812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176198" cy="1181298"/>
            </a:xfrm>
            <a:custGeom>
              <a:avLst/>
              <a:gdLst/>
              <a:ahLst/>
              <a:cxnLst/>
              <a:rect r="r" b="b" t="t" l="l"/>
              <a:pathLst>
                <a:path h="1181298" w="11176198">
                  <a:moveTo>
                    <a:pt x="0" y="0"/>
                  </a:moveTo>
                  <a:lnTo>
                    <a:pt x="11176198" y="0"/>
                  </a:lnTo>
                  <a:lnTo>
                    <a:pt x="11176198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1176198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Conclusion and Next Steps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3897957"/>
            <a:ext cx="637878" cy="637878"/>
            <a:chOff x="0" y="0"/>
            <a:chExt cx="850503" cy="8505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913632" y="3995291"/>
            <a:ext cx="3544044" cy="442912"/>
            <a:chOff x="0" y="0"/>
            <a:chExt cx="4725392" cy="5905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Key Points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913632" y="4608314"/>
            <a:ext cx="3624263" cy="1360885"/>
            <a:chOff x="0" y="0"/>
            <a:chExt cx="4832350" cy="181451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832350" cy="1814513"/>
            </a:xfrm>
            <a:custGeom>
              <a:avLst/>
              <a:gdLst/>
              <a:ahLst/>
              <a:cxnLst/>
              <a:rect r="r" b="b" t="t" l="l"/>
              <a:pathLst>
                <a:path h="1814513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85725"/>
              <a:ext cx="4832350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Random Forest provides a valid framework for rain prediction.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892254" y="3897957"/>
            <a:ext cx="637878" cy="637878"/>
            <a:chOff x="0" y="0"/>
            <a:chExt cx="850503" cy="8505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6813649" y="3995291"/>
            <a:ext cx="3544044" cy="442912"/>
            <a:chOff x="0" y="0"/>
            <a:chExt cx="47253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Future Directions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813649" y="4608314"/>
            <a:ext cx="3624262" cy="1360885"/>
            <a:chOff x="0" y="0"/>
            <a:chExt cx="4832350" cy="181451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832350" cy="1814513"/>
            </a:xfrm>
            <a:custGeom>
              <a:avLst/>
              <a:gdLst/>
              <a:ahLst/>
              <a:cxnLst/>
              <a:rect r="r" b="b" t="t" l="l"/>
              <a:pathLst>
                <a:path h="1814513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4832350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Expand dataset scope, tune parameters, integrate more features.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92238" y="6536234"/>
            <a:ext cx="637878" cy="637877"/>
            <a:chOff x="0" y="0"/>
            <a:chExt cx="850503" cy="85050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1913632" y="6633568"/>
            <a:ext cx="3544044" cy="442912"/>
            <a:chOff x="0" y="0"/>
            <a:chExt cx="4725392" cy="59055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Thank You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3047405"/>
            <a:ext cx="9384952" cy="885974"/>
            <a:chOff x="0" y="0"/>
            <a:chExt cx="12513270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13270" cy="1181298"/>
            </a:xfrm>
            <a:custGeom>
              <a:avLst/>
              <a:gdLst/>
              <a:ahLst/>
              <a:cxnLst/>
              <a:rect r="r" b="b" t="t" l="l"/>
              <a:pathLst>
                <a:path h="1181298" w="12513270">
                  <a:moveTo>
                    <a:pt x="0" y="0"/>
                  </a:moveTo>
                  <a:lnTo>
                    <a:pt x="12513270" y="0"/>
                  </a:lnTo>
                  <a:lnTo>
                    <a:pt x="12513270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2513270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Project Objective and Dataset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642097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Objective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5368529"/>
            <a:ext cx="7805886" cy="907256"/>
            <a:chOff x="0" y="0"/>
            <a:chExt cx="10407848" cy="1209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Predict rain (1) or no rain (0) from weather data using binary classification.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6530876"/>
            <a:ext cx="7805886" cy="453629"/>
            <a:chOff x="0" y="0"/>
            <a:chExt cx="10407848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Random Forest Classifier chosen for modeling.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499401" y="4642097"/>
            <a:ext cx="3544044" cy="442912"/>
            <a:chOff x="0" y="0"/>
            <a:chExt cx="4725392" cy="5905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Dataset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9401" y="5368529"/>
            <a:ext cx="7805886" cy="907256"/>
            <a:chOff x="0" y="0"/>
            <a:chExt cx="10407848" cy="12096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Delhi weather CSV containing temperature, wind speed, sunshine, rain sum, etc.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2143720"/>
            <a:ext cx="9445526" cy="1771947"/>
            <a:chOff x="0" y="0"/>
            <a:chExt cx="12594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594035" cy="23911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Data Cleaning &amp; Preprocessing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4340870"/>
            <a:ext cx="637877" cy="637878"/>
            <a:chOff x="0" y="0"/>
            <a:chExt cx="850503" cy="8505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771632" y="4438204"/>
            <a:ext cx="3544044" cy="442912"/>
            <a:chOff x="0" y="0"/>
            <a:chExt cx="4725392" cy="590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Date Conversion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71632" y="5051226"/>
            <a:ext cx="3624262" cy="1360885"/>
            <a:chOff x="0" y="0"/>
            <a:chExt cx="4832350" cy="181451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832350" cy="1814513"/>
            </a:xfrm>
            <a:custGeom>
              <a:avLst/>
              <a:gdLst/>
              <a:ahLst/>
              <a:cxnLst/>
              <a:rect r="r" b="b" t="t" l="l"/>
              <a:pathLst>
                <a:path h="1814513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4832350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Converted 'time' to datetime; extracted month, day, weekday.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750254" y="4340870"/>
            <a:ext cx="637877" cy="637878"/>
            <a:chOff x="0" y="0"/>
            <a:chExt cx="850503" cy="8505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3671649" y="4438204"/>
            <a:ext cx="3544044" cy="442912"/>
            <a:chOff x="0" y="0"/>
            <a:chExt cx="4725392" cy="5905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Normalization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671649" y="5051226"/>
            <a:ext cx="3624262" cy="1360885"/>
            <a:chOff x="0" y="0"/>
            <a:chExt cx="4832350" cy="181451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4832350" cy="1814513"/>
            </a:xfrm>
            <a:custGeom>
              <a:avLst/>
              <a:gdLst/>
              <a:ahLst/>
              <a:cxnLst/>
              <a:rect r="r" b="b" t="t" l="l"/>
              <a:pathLst>
                <a:path h="1814513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85725"/>
              <a:ext cx="4832350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Converted sunshine duration from seconds to hours.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7850237" y="6979146"/>
            <a:ext cx="637877" cy="637877"/>
            <a:chOff x="0" y="0"/>
            <a:chExt cx="850503" cy="85050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8771632" y="7076480"/>
            <a:ext cx="3544044" cy="442912"/>
            <a:chOff x="0" y="0"/>
            <a:chExt cx="4725392" cy="59055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Target Creation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8771632" y="7689502"/>
            <a:ext cx="8524131" cy="453629"/>
            <a:chOff x="0" y="0"/>
            <a:chExt cx="11365508" cy="604838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Created 'will_rain' column; 1 if rain_sum &gt; 0, else 0.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2721471"/>
            <a:ext cx="9384209" cy="885974"/>
            <a:chOff x="0" y="0"/>
            <a:chExt cx="12512278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12278" cy="1181298"/>
            </a:xfrm>
            <a:custGeom>
              <a:avLst/>
              <a:gdLst/>
              <a:ahLst/>
              <a:cxnLst/>
              <a:rect r="r" b="b" t="t" l="l"/>
              <a:pathLst>
                <a:path h="1181298" w="12512278">
                  <a:moveTo>
                    <a:pt x="0" y="0"/>
                  </a:moveTo>
                  <a:lnTo>
                    <a:pt x="12512278" y="0"/>
                  </a:lnTo>
                  <a:lnTo>
                    <a:pt x="12512278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2512278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Feature Selection for Training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316165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Numerical Features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5042595"/>
            <a:ext cx="7805886" cy="453629"/>
            <a:chOff x="0" y="0"/>
            <a:chExt cx="10407848" cy="60483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Max temperature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5595342"/>
            <a:ext cx="7805886" cy="453629"/>
            <a:chOff x="0" y="0"/>
            <a:chExt cx="10407848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Min temperature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6148090"/>
            <a:ext cx="7805886" cy="453629"/>
            <a:chOff x="0" y="0"/>
            <a:chExt cx="10407848" cy="6048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Sunshine duration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92238" y="6700838"/>
            <a:ext cx="7805886" cy="453629"/>
            <a:chOff x="0" y="0"/>
            <a:chExt cx="10407848" cy="60483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Wind speed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9401" y="4316165"/>
            <a:ext cx="3544044" cy="442912"/>
            <a:chOff x="0" y="0"/>
            <a:chExt cx="4725392" cy="59055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Time-Based Features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99401" y="5042595"/>
            <a:ext cx="7805886" cy="453629"/>
            <a:chOff x="0" y="0"/>
            <a:chExt cx="10407848" cy="60483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Month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499401" y="5595342"/>
            <a:ext cx="7805886" cy="453629"/>
            <a:chOff x="0" y="0"/>
            <a:chExt cx="10407848" cy="60483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Day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499401" y="6148090"/>
            <a:ext cx="7805886" cy="453629"/>
            <a:chOff x="0" y="0"/>
            <a:chExt cx="10407848" cy="60483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Weekday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499401" y="6856810"/>
            <a:ext cx="7805886" cy="453629"/>
            <a:chOff x="0" y="0"/>
            <a:chExt cx="10407848" cy="604838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Target: Binary will_rain output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2813596"/>
            <a:ext cx="7088237" cy="885974"/>
            <a:chOff x="0" y="0"/>
            <a:chExt cx="9450983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Model Training Setup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4124771"/>
            <a:ext cx="637877" cy="637878"/>
            <a:chOff x="0" y="0"/>
            <a:chExt cx="850503" cy="8505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7956575" y="4177902"/>
            <a:ext cx="425203" cy="531614"/>
            <a:chOff x="0" y="0"/>
            <a:chExt cx="566937" cy="70881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47625"/>
              <a:ext cx="566937" cy="661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1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71632" y="4222105"/>
            <a:ext cx="3544044" cy="442912"/>
            <a:chOff x="0" y="0"/>
            <a:chExt cx="4725392" cy="5905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Data Split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8771632" y="4835129"/>
            <a:ext cx="3624262" cy="907256"/>
            <a:chOff x="0" y="0"/>
            <a:chExt cx="4832350" cy="12096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832350" cy="1209675"/>
            </a:xfrm>
            <a:custGeom>
              <a:avLst/>
              <a:gdLst/>
              <a:ahLst/>
              <a:cxnLst/>
              <a:rect r="r" b="b" t="t" l="l"/>
              <a:pathLst>
                <a:path h="1209675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4832350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80% training data, 20% testing data.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750254" y="4124771"/>
            <a:ext cx="637877" cy="637878"/>
            <a:chOff x="0" y="0"/>
            <a:chExt cx="850503" cy="85050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2856592" y="4177902"/>
            <a:ext cx="425203" cy="531614"/>
            <a:chOff x="0" y="0"/>
            <a:chExt cx="566937" cy="70881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47625"/>
              <a:ext cx="566937" cy="661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2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671649" y="4222105"/>
            <a:ext cx="3544044" cy="442912"/>
            <a:chOff x="0" y="0"/>
            <a:chExt cx="4725392" cy="59055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Feature Scaling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3671649" y="4835129"/>
            <a:ext cx="3624262" cy="907256"/>
            <a:chOff x="0" y="0"/>
            <a:chExt cx="4832350" cy="1209675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4832350" cy="1209675"/>
            </a:xfrm>
            <a:custGeom>
              <a:avLst/>
              <a:gdLst/>
              <a:ahLst/>
              <a:cxnLst/>
              <a:rect r="r" b="b" t="t" l="l"/>
              <a:pathLst>
                <a:path h="1209675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85725"/>
              <a:ext cx="4832350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Applied StandardScaler to standardize features.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7850237" y="6309420"/>
            <a:ext cx="637877" cy="637878"/>
            <a:chOff x="0" y="0"/>
            <a:chExt cx="850503" cy="85050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7956575" y="6362551"/>
            <a:ext cx="425203" cy="531614"/>
            <a:chOff x="0" y="0"/>
            <a:chExt cx="566937" cy="70881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47625"/>
              <a:ext cx="566937" cy="66119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3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8771632" y="6406754"/>
            <a:ext cx="3544044" cy="442912"/>
            <a:chOff x="0" y="0"/>
            <a:chExt cx="4725392" cy="59055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Random Forest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8771632" y="7019776"/>
            <a:ext cx="8524131" cy="453629"/>
            <a:chOff x="0" y="0"/>
            <a:chExt cx="11365508" cy="604838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Used 100 decision trees for classification.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3153816"/>
            <a:ext cx="9260235" cy="885974"/>
            <a:chOff x="0" y="0"/>
            <a:chExt cx="12346980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346980" cy="1181298"/>
            </a:xfrm>
            <a:custGeom>
              <a:avLst/>
              <a:gdLst/>
              <a:ahLst/>
              <a:cxnLst/>
              <a:rect r="r" b="b" t="t" l="l"/>
              <a:pathLst>
                <a:path h="1181298" w="12346980">
                  <a:moveTo>
                    <a:pt x="0" y="0"/>
                  </a:moveTo>
                  <a:lnTo>
                    <a:pt x="12346980" y="0"/>
                  </a:lnTo>
                  <a:lnTo>
                    <a:pt x="12346980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2346980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Model Evaluation Techniques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748510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Metrics Used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5474940"/>
            <a:ext cx="7805886" cy="453629"/>
            <a:chOff x="0" y="0"/>
            <a:chExt cx="10407848" cy="60483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Accuracy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6027687"/>
            <a:ext cx="7805886" cy="453629"/>
            <a:chOff x="0" y="0"/>
            <a:chExt cx="10407848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Precision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6580435"/>
            <a:ext cx="7805886" cy="453629"/>
            <a:chOff x="0" y="0"/>
            <a:chExt cx="10407848" cy="6048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Recall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9401" y="4748510"/>
            <a:ext cx="3544044" cy="442912"/>
            <a:chOff x="0" y="0"/>
            <a:chExt cx="47253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Evaluation Tools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9401" y="5474940"/>
            <a:ext cx="7805886" cy="453629"/>
            <a:chOff x="0" y="0"/>
            <a:chExt cx="10407848" cy="60483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Confusion Matrix for TP, TN, FP, FN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99401" y="6027687"/>
            <a:ext cx="7805886" cy="453629"/>
            <a:chOff x="0" y="0"/>
            <a:chExt cx="10407848" cy="60483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ROC AUC score to measure model quality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2370535"/>
            <a:ext cx="9445526" cy="1771947"/>
            <a:chOff x="0" y="0"/>
            <a:chExt cx="12594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594035" cy="23911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Understanding the ROC Curve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4567684"/>
            <a:ext cx="637877" cy="637878"/>
            <a:chOff x="0" y="0"/>
            <a:chExt cx="850503" cy="8505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771632" y="4665017"/>
            <a:ext cx="3544044" cy="442912"/>
            <a:chOff x="0" y="0"/>
            <a:chExt cx="4725392" cy="590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ROC Insights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771632" y="5278041"/>
            <a:ext cx="8524131" cy="907256"/>
            <a:chOff x="0" y="0"/>
            <a:chExt cx="11365508" cy="12096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365509" cy="1209675"/>
            </a:xfrm>
            <a:custGeom>
              <a:avLst/>
              <a:gdLst/>
              <a:ahLst/>
              <a:cxnLst/>
              <a:rect r="r" b="b" t="t" l="l"/>
              <a:pathLst>
                <a:path h="1209675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136550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ROC plots trade-off between true positive rate and false positive rate.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7850237" y="6752332"/>
            <a:ext cx="637877" cy="637878"/>
            <a:chOff x="0" y="0"/>
            <a:chExt cx="850503" cy="8505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771632" y="6849666"/>
            <a:ext cx="3544044" cy="442912"/>
            <a:chOff x="0" y="0"/>
            <a:chExt cx="4725392" cy="5905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AUC Interpretation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8771632" y="7462689"/>
            <a:ext cx="8524131" cy="453629"/>
            <a:chOff x="0" y="0"/>
            <a:chExt cx="11365508" cy="60483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AUC closer to 1 indicates better classification performance.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3401765"/>
            <a:ext cx="10017770" cy="885974"/>
            <a:chOff x="0" y="0"/>
            <a:chExt cx="13357027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357027" cy="1181298"/>
            </a:xfrm>
            <a:custGeom>
              <a:avLst/>
              <a:gdLst/>
              <a:ahLst/>
              <a:cxnLst/>
              <a:rect r="r" b="b" t="t" l="l"/>
              <a:pathLst>
                <a:path h="1181298" w="13357027">
                  <a:moveTo>
                    <a:pt x="0" y="0"/>
                  </a:moveTo>
                  <a:lnTo>
                    <a:pt x="13357027" y="0"/>
                  </a:lnTo>
                  <a:lnTo>
                    <a:pt x="1335702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3357027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Results and Model Performance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996458"/>
            <a:ext cx="3677840" cy="442912"/>
            <a:chOff x="0" y="0"/>
            <a:chExt cx="4903787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03787" cy="590550"/>
            </a:xfrm>
            <a:custGeom>
              <a:avLst/>
              <a:gdLst/>
              <a:ahLst/>
              <a:cxnLst/>
              <a:rect r="r" b="b" t="t" l="l"/>
              <a:pathLst>
                <a:path h="590550" w="4903787">
                  <a:moveTo>
                    <a:pt x="0" y="0"/>
                  </a:moveTo>
                  <a:lnTo>
                    <a:pt x="4903787" y="0"/>
                  </a:lnTo>
                  <a:lnTo>
                    <a:pt x="490378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4903787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Performance Summary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5722888"/>
            <a:ext cx="7805886" cy="907256"/>
            <a:chOff x="0" y="0"/>
            <a:chExt cx="10407848" cy="1209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Random Forest produced decent accuracy in rain prediction.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499401" y="4996458"/>
            <a:ext cx="3544044" cy="442912"/>
            <a:chOff x="0" y="0"/>
            <a:chExt cx="4725392" cy="5905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Improvement Scope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499401" y="5722888"/>
            <a:ext cx="7805886" cy="907256"/>
            <a:chOff x="0" y="0"/>
            <a:chExt cx="10407848" cy="12096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Model can improve with larger datasets and hyperparameter tuning.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1F2DE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CFBF8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" t="0" r="-1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5451127"/>
            <a:ext cx="8574881" cy="885974"/>
            <a:chOff x="0" y="0"/>
            <a:chExt cx="11433175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433175" cy="1181298"/>
            </a:xfrm>
            <a:custGeom>
              <a:avLst/>
              <a:gdLst/>
              <a:ahLst/>
              <a:cxnLst/>
              <a:rect r="r" b="b" t="t" l="l"/>
              <a:pathLst>
                <a:path h="1181298" w="11433175">
                  <a:moveTo>
                    <a:pt x="0" y="0"/>
                  </a:moveTo>
                  <a:lnTo>
                    <a:pt x="11433175" y="0"/>
                  </a:lnTo>
                  <a:lnTo>
                    <a:pt x="11433175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1433175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33E32"/>
                  </a:solidFill>
                  <a:latin typeface="Alice"/>
                  <a:ea typeface="Alice"/>
                  <a:cs typeface="Alice"/>
                  <a:sym typeface="Alice"/>
                </a:rPr>
                <a:t>Applications and Use Cases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92238" y="6762304"/>
            <a:ext cx="637878" cy="637877"/>
            <a:chOff x="0" y="0"/>
            <a:chExt cx="850503" cy="8505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913632" y="6859638"/>
            <a:ext cx="3544044" cy="442912"/>
            <a:chOff x="0" y="0"/>
            <a:chExt cx="4725392" cy="590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Practical Uses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913632" y="7472660"/>
            <a:ext cx="7053262" cy="907256"/>
            <a:chOff x="0" y="0"/>
            <a:chExt cx="9404350" cy="12096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404350" cy="1209675"/>
            </a:xfrm>
            <a:custGeom>
              <a:avLst/>
              <a:gdLst/>
              <a:ahLst/>
              <a:cxnLst/>
              <a:rect r="r" b="b" t="t" l="l"/>
              <a:pathLst>
                <a:path h="1209675" w="9404350">
                  <a:moveTo>
                    <a:pt x="0" y="0"/>
                  </a:moveTo>
                  <a:lnTo>
                    <a:pt x="9404350" y="0"/>
                  </a:lnTo>
                  <a:lnTo>
                    <a:pt x="9404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9404350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Useful for real-time weather prediction applications in agriculture and transport.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321254" y="6762304"/>
            <a:ext cx="637877" cy="637877"/>
            <a:chOff x="0" y="0"/>
            <a:chExt cx="850503" cy="85050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F0EDE6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242649" y="6859638"/>
            <a:ext cx="3544044" cy="442912"/>
            <a:chOff x="0" y="0"/>
            <a:chExt cx="4725392" cy="5905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28575"/>
              <a:ext cx="4725392" cy="619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2821"/>
                  </a:solidFill>
                  <a:latin typeface="Alice"/>
                  <a:ea typeface="Alice"/>
                  <a:cs typeface="Alice"/>
                  <a:sym typeface="Alice"/>
                </a:rPr>
                <a:t>Decision Support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0242649" y="7472660"/>
            <a:ext cx="7053262" cy="907256"/>
            <a:chOff x="0" y="0"/>
            <a:chExt cx="9404350" cy="120967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404350" cy="1209675"/>
            </a:xfrm>
            <a:custGeom>
              <a:avLst/>
              <a:gdLst/>
              <a:ahLst/>
              <a:cxnLst/>
              <a:rect r="r" b="b" t="t" l="l"/>
              <a:pathLst>
                <a:path h="1209675" w="9404350">
                  <a:moveTo>
                    <a:pt x="0" y="0"/>
                  </a:moveTo>
                  <a:lnTo>
                    <a:pt x="9404350" y="0"/>
                  </a:lnTo>
                  <a:lnTo>
                    <a:pt x="9404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85725"/>
              <a:ext cx="9404350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C2821"/>
                  </a:solidFill>
                  <a:latin typeface="Lora"/>
                  <a:ea typeface="Lora"/>
                  <a:cs typeface="Lora"/>
                  <a:sym typeface="Lora"/>
                </a:rPr>
                <a:t>Helps planners react effectively to expected rainfall events.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DAGnYiHm4KI</dc:identifier>
  <dcterms:modified xsi:type="dcterms:W3CDTF">2011-08-01T06:04:30Z</dcterms:modified>
  <cp:revision>1</cp:revision>
</cp:coreProperties>
</file>

<file path=docProps/thumbnail.jpeg>
</file>